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57" r:id="rId4"/>
    <p:sldId id="258" r:id="rId5"/>
    <p:sldId id="281" r:id="rId6"/>
    <p:sldId id="259" r:id="rId7"/>
    <p:sldId id="274" r:id="rId8"/>
    <p:sldId id="277" r:id="rId9"/>
    <p:sldId id="278" r:id="rId10"/>
    <p:sldId id="279" r:id="rId11"/>
    <p:sldId id="280" r:id="rId12"/>
    <p:sldId id="275" r:id="rId13"/>
    <p:sldId id="272" r:id="rId14"/>
    <p:sldId id="270" r:id="rId15"/>
    <p:sldId id="271" r:id="rId16"/>
    <p:sldId id="260" r:id="rId17"/>
    <p:sldId id="261" r:id="rId18"/>
    <p:sldId id="262" r:id="rId19"/>
    <p:sldId id="263" r:id="rId20"/>
    <p:sldId id="264" r:id="rId21"/>
    <p:sldId id="266" r:id="rId22"/>
    <p:sldId id="273" r:id="rId23"/>
    <p:sldId id="267" r:id="rId24"/>
    <p:sldId id="265" r:id="rId25"/>
    <p:sldId id="268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>
      <p:cViewPr varScale="1">
        <p:scale>
          <a:sx n="44" d="100"/>
          <a:sy n="44" d="100"/>
        </p:scale>
        <p:origin x="-624" y="-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09:03.640" idx="1">
    <p:pos x="4932" y="5989"/>
    <p:text>is not really relevant to our topic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8:20:21.014" idx="3">
    <p:pos x="7605" y="3712"/>
    <p:text>I dont really like this title yet. Maybe you find the right words…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5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Datensatz</a:t>
            </a:r>
            <a:r>
              <a:rPr lang="en-US" dirty="0"/>
              <a:t> </a:t>
            </a:r>
            <a:r>
              <a:rPr lang="en-US" dirty="0" err="1"/>
              <a:t>kurz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6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Folie</a:t>
            </a:r>
            <a:r>
              <a:rPr lang="en-US" dirty="0"/>
              <a:t>:</a:t>
            </a:r>
            <a:r>
              <a:rPr lang="en-US" baseline="0" dirty="0"/>
              <a:t> was </a:t>
            </a:r>
            <a:r>
              <a:rPr lang="en-US" baseline="0" dirty="0" err="1"/>
              <a:t>wir</a:t>
            </a:r>
            <a:r>
              <a:rPr lang="en-US" baseline="0" dirty="0"/>
              <a:t> </a:t>
            </a:r>
            <a:r>
              <a:rPr lang="en-US" baseline="0" dirty="0" err="1"/>
              <a:t>bisher</a:t>
            </a:r>
            <a:r>
              <a:rPr lang="en-US" baseline="0" dirty="0"/>
              <a:t> </a:t>
            </a:r>
            <a:r>
              <a:rPr lang="en-US" baseline="0" dirty="0" err="1"/>
              <a:t>gemacht</a:t>
            </a:r>
            <a:r>
              <a:rPr lang="en-US" baseline="0" dirty="0"/>
              <a:t> </a:t>
            </a:r>
            <a:r>
              <a:rPr lang="en-US" baseline="0" dirty="0" err="1"/>
              <a:t>haben</a:t>
            </a:r>
            <a:endParaRPr lang="en-US" baseline="0" dirty="0"/>
          </a:p>
          <a:p>
            <a:r>
              <a:rPr lang="en-US" baseline="0" dirty="0" err="1"/>
              <a:t>Zweite</a:t>
            </a:r>
            <a:r>
              <a:rPr lang="en-US" baseline="0" dirty="0"/>
              <a:t> </a:t>
            </a:r>
            <a:r>
              <a:rPr lang="en-US" baseline="0" dirty="0" err="1"/>
              <a:t>folie</a:t>
            </a:r>
            <a:r>
              <a:rPr lang="en-US" baseline="0" dirty="0"/>
              <a:t>: was </a:t>
            </a:r>
            <a:r>
              <a:rPr lang="en-US" baseline="0" dirty="0" err="1"/>
              <a:t>noch</a:t>
            </a:r>
            <a:r>
              <a:rPr lang="en-US" baseline="0" dirty="0"/>
              <a:t> </a:t>
            </a:r>
            <a:r>
              <a:rPr lang="en-US" baseline="0" dirty="0" err="1"/>
              <a:t>kommt</a:t>
            </a:r>
            <a:r>
              <a:rPr lang="en-US" baseline="0" dirty="0"/>
              <a:t> und </a:t>
            </a:r>
            <a:r>
              <a:rPr lang="en-US" baseline="0" dirty="0" err="1"/>
              <a:t>dann</a:t>
            </a:r>
            <a:r>
              <a:rPr lang="en-US" baseline="0" dirty="0"/>
              <a:t> </a:t>
            </a:r>
            <a:r>
              <a:rPr lang="en-US" baseline="0" dirty="0" err="1"/>
              <a:t>spezifischer</a:t>
            </a:r>
            <a:endParaRPr lang="en-US" baseline="0" dirty="0"/>
          </a:p>
          <a:p>
            <a:r>
              <a:rPr lang="en-US" baseline="0" dirty="0" err="1"/>
              <a:t>Sauber</a:t>
            </a:r>
            <a:r>
              <a:rPr lang="en-US" baseline="0" dirty="0"/>
              <a:t> </a:t>
            </a:r>
            <a:r>
              <a:rPr lang="en-US" baseline="0" dirty="0" err="1"/>
              <a:t>Einteilen</a:t>
            </a:r>
            <a:r>
              <a:rPr lang="en-US" baseline="0" dirty="0"/>
              <a:t>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5343368/" TargetMode="External"/><Relationship Id="rId2" Type="http://schemas.openxmlformats.org/officeDocument/2006/relationships/hyperlink" Target="https://doi.org/10.1038/ncomms1248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smtClean="0"/>
              <a:t>The </a:t>
            </a:r>
            <a:r>
              <a:rPr lang="de-DE" dirty="0" err="1" smtClean="0"/>
              <a:t>impact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tissue</a:t>
            </a:r>
            <a:r>
              <a:rPr lang="de-DE" dirty="0" smtClean="0"/>
              <a:t> </a:t>
            </a:r>
            <a:r>
              <a:rPr lang="de-DE" dirty="0" err="1" smtClean="0"/>
              <a:t>resticted</a:t>
            </a:r>
            <a:r>
              <a:rPr lang="de-DE" dirty="0" smtClean="0"/>
              <a:t> antigenes (TRAs) </a:t>
            </a:r>
            <a:r>
              <a:rPr dirty="0" smtClean="0"/>
              <a:t>in </a:t>
            </a:r>
            <a:r>
              <a:rPr lang="de-DE" dirty="0" err="1" smtClean="0"/>
              <a:t>embryonic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ouse</a:t>
            </a:r>
            <a:r>
              <a:rPr dirty="0" smtClean="0"/>
              <a:t> </a:t>
            </a:r>
            <a:r>
              <a:rPr lang="de-DE" smtClean="0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RNA Dagradation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="" xmlns:a16="http://schemas.microsoft.com/office/drawing/2014/main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="" xmlns:a16="http://schemas.microsoft.com/office/drawing/2014/main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="" xmlns:a16="http://schemas.microsoft.com/office/drawing/2014/main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="" xmlns:a16="http://schemas.microsoft.com/office/drawing/2014/main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6" y="2969568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56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597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</a:t>
            </a:r>
            <a:r>
              <a:rPr lang="en-US" dirty="0" err="1"/>
              <a:t>vorstellen</a:t>
            </a:r>
            <a:r>
              <a:rPr lang="en-US" dirty="0"/>
              <a:t>/</a:t>
            </a:r>
            <a:r>
              <a:rPr lang="en-US" dirty="0" err="1"/>
              <a:t>Biologischer</a:t>
            </a:r>
            <a:r>
              <a:rPr lang="en-US" dirty="0"/>
              <a:t> Background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time</a:t>
            </a:r>
          </a:p>
          <a:p>
            <a:pPr lvl="1" fontAlgn="base"/>
            <a:r>
              <a:rPr lang="en-US" dirty="0"/>
              <a:t>Hourglass model: mid-embryonic stages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organogenesis) are more evolutionarily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conserved</a:t>
            </a:r>
            <a:endParaRPr lang="en-US" dirty="0"/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 smtClean="0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Verknüpfung</a:t>
            </a:r>
            <a:r>
              <a:rPr lang="en-US" dirty="0"/>
              <a:t> von </a:t>
            </a:r>
            <a:r>
              <a:rPr lang="en-US" dirty="0" err="1"/>
              <a:t>Datenset</a:t>
            </a:r>
            <a:r>
              <a:rPr lang="en-US" dirty="0"/>
              <a:t> und </a:t>
            </a:r>
            <a:r>
              <a:rPr lang="en-US" dirty="0" err="1"/>
              <a:t>Biologie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sagt</a:t>
            </a:r>
            <a:r>
              <a:rPr lang="en-US" dirty="0"/>
              <a:t> der </a:t>
            </a:r>
            <a:r>
              <a:rPr lang="en-US" dirty="0" err="1"/>
              <a:t>Datensatz</a:t>
            </a:r>
            <a:r>
              <a:rPr lang="en-US" dirty="0"/>
              <a:t>?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Zeilen</a:t>
            </a:r>
            <a:r>
              <a:rPr lang="en-US" dirty="0"/>
              <a:t>? Was </a:t>
            </a:r>
            <a:r>
              <a:rPr lang="en-US" dirty="0" err="1"/>
              <a:t>bedeuten</a:t>
            </a:r>
            <a:r>
              <a:rPr lang="en-US" dirty="0"/>
              <a:t> die </a:t>
            </a:r>
            <a:r>
              <a:rPr lang="en-US" dirty="0" err="1"/>
              <a:t>Zahlen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Microarrays</a:t>
            </a:r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Early organ development in </a:t>
            </a:r>
            <a:r>
              <a:rPr lang="de-DE" dirty="0" err="1" smtClean="0"/>
              <a:t>mouse</a:t>
            </a:r>
            <a:r>
              <a:rPr dirty="0" smtClean="0"/>
              <a:t> </a:t>
            </a:r>
            <a:r>
              <a:rPr dirty="0"/>
              <a:t>embryo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422254"/>
            <a:ext cx="21844000" cy="10277746"/>
          </a:xfrm>
          <a:prstGeom prst="rect">
            <a:avLst/>
          </a:prstGeom>
        </p:spPr>
        <p:txBody>
          <a:bodyPr/>
          <a:lstStyle/>
          <a:p>
            <a:r>
              <a:t>RNA degradation plot for quality control</a:t>
            </a:r>
          </a:p>
          <a:p>
            <a:r>
              <a:t>VSNrma Normalisation</a:t>
            </a:r>
          </a:p>
          <a:p>
            <a:r>
              <a:t>Boxplot before and after normalisation </a:t>
            </a:r>
          </a:p>
          <a:p>
            <a:r>
              <a:t>If necessary Quantile normalisation </a:t>
            </a:r>
          </a:p>
          <a:p>
            <a:r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lientit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Folien-Untertit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Clean Data: Correctly assign gene names to Microarray data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 Data: Correctly assign gene names to Microarray dataset </a:t>
            </a:r>
          </a:p>
          <a:p>
            <a:r>
              <a:t>New table with genes of low variance removed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r>
              <a:rPr lang="de-DE"/>
              <a:t>biological background -literature</a:t>
            </a:r>
          </a:p>
          <a:p>
            <a:r>
              <a:rPr lang="de-DE"/>
              <a:t>questions/hypotheses aim </a:t>
            </a:r>
          </a:p>
          <a:p>
            <a:r>
              <a:rPr lang="de-DE"/>
              <a:t>QC and knowledge of the datasets</a:t>
            </a:r>
          </a:p>
          <a:p>
            <a:r>
              <a:rPr lang="de-DE"/>
              <a:t>project structure, planned analysis and milestones</a:t>
            </a:r>
          </a:p>
          <a:p>
            <a:r>
              <a:rPr lang="de-DE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hipwise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Chipwise Quality Control</a:t>
            </a:r>
          </a:p>
        </p:txBody>
      </p:sp>
      <p:sp>
        <p:nvSpPr>
          <p:cNvPr id="185" name="Maybe, we can try this out for a few chips and include some exam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Maybe, we can try this out for a few chips and include some examples</a:t>
            </a:r>
          </a:p>
          <a:p>
            <a:r>
              <a:t>Single cell control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Hypothese</a:t>
            </a:r>
            <a:r>
              <a:rPr lang="en-US" dirty="0" smtClean="0"/>
              <a:t>”/Our main ambition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the differential expression levels change over time of organogenesis in mice?</a:t>
            </a:r>
          </a:p>
          <a:p>
            <a:r>
              <a:rPr lang="en-US" dirty="0"/>
              <a:t>How does this data correlates with the known TRA-data?</a:t>
            </a:r>
          </a:p>
          <a:p>
            <a:r>
              <a:rPr lang="en-US" dirty="0"/>
              <a:t>Can we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Datensatz</a:t>
            </a:r>
            <a:r>
              <a:rPr lang="en-US" dirty="0"/>
              <a:t> in </a:t>
            </a:r>
            <a:r>
              <a:rPr lang="en-US" dirty="0" err="1"/>
              <a:t>Hinsicht</a:t>
            </a:r>
            <a:r>
              <a:rPr lang="en-US" dirty="0"/>
              <a:t> auf den Chemokines</a:t>
            </a:r>
          </a:p>
          <a:p>
            <a:r>
              <a:rPr lang="en-US" dirty="0"/>
              <a:t>Whether there is a correlation with Chemokines or TRA?</a:t>
            </a:r>
          </a:p>
          <a:p>
            <a:endParaRPr lang="en-US" dirty="0"/>
          </a:p>
          <a:p>
            <a:r>
              <a:rPr lang="en-US" dirty="0"/>
              <a:t>E.g. how to combine with Chemokines, TRA?</a:t>
            </a:r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err="1"/>
              <a:t>Dataanalysis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2182888" y="3663746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Github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Organization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583488" y="3657187"/>
            <a:ext cx="2990057" cy="9502704"/>
            <a:chOff x="4492367" y="3663746"/>
            <a:chExt cx="2990057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492367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smtClean="0"/>
                <a:t>Quality </a:t>
              </a:r>
              <a:r>
                <a:rPr dirty="0"/>
                <a:t>Control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19</a:t>
              </a:r>
              <a:r>
                <a:rPr dirty="0" smtClean="0"/>
                <a:t>.0</a:t>
              </a:r>
              <a:r>
                <a:rPr lang="de-DE" dirty="0" smtClean="0"/>
                <a:t>5</a:t>
              </a:r>
              <a:r>
                <a:rPr dirty="0" smtClean="0"/>
                <a:t>.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Project </a:t>
              </a:r>
              <a:r>
                <a:rPr lang="de-DE" sz="2900" dirty="0" err="1" smtClean="0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2912080" y="3663746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2990057" cy="9502704"/>
            <a:chOff x="498532" y="3663746"/>
            <a:chExt cx="2990057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498532" y="10051550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Exploration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4928304" y="3637754"/>
            <a:ext cx="3934400" cy="9502704"/>
            <a:chOff x="15258243" y="3663746"/>
            <a:chExt cx="3934400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258243" y="10051550"/>
              <a:ext cx="3934400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498545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Final </a:t>
              </a:r>
              <a:r>
                <a:rPr sz="2900" dirty="0" smtClean="0"/>
                <a:t>Presentation</a:t>
              </a:r>
              <a:endParaRPr sz="29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9815736" y="3613353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TRA </a:t>
              </a:r>
              <a:r>
                <a:rPr lang="de-DE" dirty="0" err="1" smtClean="0"/>
                <a:t>and</a:t>
              </a:r>
              <a:r>
                <a:rPr lang="de-DE" dirty="0" smtClean="0"/>
                <a:t> </a:t>
              </a:r>
              <a:r>
                <a:rPr lang="de-DE" dirty="0" err="1" smtClean="0"/>
                <a:t>chemokine</a:t>
              </a:r>
              <a:r>
                <a:rPr lang="de-DE" dirty="0" smtClean="0"/>
                <a:t> </a:t>
              </a:r>
              <a:r>
                <a:rPr lang="de-DE" dirty="0" err="1" smtClean="0"/>
                <a:t>analyses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Compare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4487144" y="3637754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 smtClean="0"/>
                <a:t>analyses</a:t>
              </a:r>
              <a:r>
                <a:rPr lang="de-DE" sz="2900" dirty="0" smtClean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PCA</a:t>
              </a:r>
              <a:r>
                <a:rPr lang="en-US" dirty="0"/>
                <a:t>, </a:t>
              </a:r>
              <a:r>
                <a:rPr lang="en-US" dirty="0" err="1" smtClean="0"/>
                <a:t>heatmaps</a:t>
              </a:r>
              <a:endParaRPr lang="en-US" dirty="0" smtClean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differential </a:t>
              </a:r>
              <a:r>
                <a:rPr lang="en-US" dirty="0"/>
                <a:t>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Dinkelacker </a:t>
            </a:r>
            <a:r>
              <a:rPr lang="de-DE" dirty="0"/>
              <a:t>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</a:t>
            </a:r>
            <a:r>
              <a:rPr lang="de-DE" dirty="0" smtClean="0"/>
              <a:t>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</a:t>
            </a:r>
            <a:r>
              <a:rPr lang="de-DE" dirty="0">
                <a:hlinkClick r:id="rId2"/>
              </a:rPr>
              <a:t>https://doi.org/10.1038/ncomms1248</a:t>
            </a:r>
            <a:endParaRPr lang="de-DE" dirty="0"/>
          </a:p>
          <a:p>
            <a:r>
              <a:rPr lang="en-US" dirty="0" err="1"/>
              <a:t>Kyewski</a:t>
            </a:r>
            <a:r>
              <a:rPr lang="en-US" dirty="0"/>
              <a:t> 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</a:t>
            </a:r>
            <a:r>
              <a:rPr lang="en-US" dirty="0">
                <a:hlinkClick r:id="rId3"/>
              </a:rPr>
              <a:t>https://pubmed.ncbi.nlm.nih.gov/15343368/</a:t>
            </a:r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process</a:t>
            </a:r>
            <a:br>
              <a:rPr dirty="0"/>
            </a:br>
            <a:r>
              <a:rPr sz="2200" b="1" dirty="0"/>
              <a:t>(</a:t>
            </a:r>
            <a:r>
              <a:rPr sz="2200" b="1" dirty="0" err="1"/>
              <a:t>Kyewski</a:t>
            </a:r>
            <a:r>
              <a:rPr sz="2200" b="1" dirty="0"/>
              <a:t> &amp; Klein,2006)</a:t>
            </a:r>
          </a:p>
          <a:p>
            <a:r>
              <a:rPr dirty="0"/>
              <a:t>Developing T-Cells -&gt; exposed to TRAs in thymus -&gt; binding cells apoptosis</a:t>
            </a:r>
          </a:p>
          <a:p>
            <a:r>
              <a:rPr dirty="0"/>
              <a:t>Defect: Auto immune diseases, e.g. Diabetes Type I</a:t>
            </a:r>
            <a:br>
              <a:rPr dirty="0"/>
            </a:br>
            <a:r>
              <a:rPr sz="2200" b="1" dirty="0"/>
              <a:t>(Atkinson, </a:t>
            </a:r>
            <a:r>
              <a:rPr sz="2200" b="1" dirty="0" err="1"/>
              <a:t>Eisenbarth</a:t>
            </a:r>
            <a:r>
              <a:rPr sz="2200" b="1" dirty="0"/>
              <a:t>, </a:t>
            </a:r>
            <a:r>
              <a:rPr sz="2200" b="1" dirty="0" err="1"/>
              <a:t>Michels</a:t>
            </a:r>
            <a:r>
              <a:rPr sz="2200" b="1" dirty="0"/>
              <a:t>, 2014)</a:t>
            </a:r>
            <a:r>
              <a:rPr dirty="0"/>
              <a:t> </a:t>
            </a:r>
          </a:p>
          <a:p>
            <a:endParaRPr dirty="0"/>
          </a:p>
          <a:p>
            <a:r>
              <a:rPr dirty="0"/>
              <a:t>Application: Tumor Marker, Immunotherapy</a:t>
            </a:r>
            <a:br>
              <a:rPr dirty="0"/>
            </a:br>
            <a:r>
              <a:rPr sz="2200" b="1" dirty="0"/>
              <a:t>(Hong, 2014)</a:t>
            </a:r>
            <a:r>
              <a:rPr sz="22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sz="2200" b="1" dirty="0"/>
              <a:t>(Mahmoud,2018)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RA-gene table"/>
          <p:cNvSpPr txBox="1">
            <a:spLocks noGrp="1"/>
          </p:cNvSpPr>
          <p:nvPr>
            <p:ph type="title"/>
          </p:nvPr>
        </p:nvSpPr>
        <p:spPr>
          <a:xfrm>
            <a:off x="1269999" y="8041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t>TRA-gene table</a:t>
            </a:r>
          </a:p>
        </p:txBody>
      </p:sp>
      <p:pic>
        <p:nvPicPr>
          <p:cNvPr id="160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608" y="5977566"/>
            <a:ext cx="8030534" cy="706894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Dinkelacker, 2007…"/>
          <p:cNvSpPr txBox="1"/>
          <p:nvPr/>
        </p:nvSpPr>
        <p:spPr>
          <a:xfrm>
            <a:off x="10898365" y="12374095"/>
            <a:ext cx="25872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1"/>
            </a:pPr>
            <a:r>
              <a:t>Dinkelacker, 2007</a:t>
            </a:r>
          </a:p>
          <a:p>
            <a:pPr>
              <a:defRPr sz="2200" b="1"/>
            </a:pPr>
            <a:r>
              <a:t>Dinkelacker, 2019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="" xmlns:a16="http://schemas.microsoft.com/office/drawing/2014/main" id="{5814D7D6-84BC-BE7D-20D9-EE3B0EBA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64121"/>
              </p:ext>
            </p:extLst>
          </p:nvPr>
        </p:nvGraphicFramePr>
        <p:xfrm>
          <a:off x="1607375" y="2609528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>
                  <a:extLst>
                    <a:ext uri="{9D8B030D-6E8A-4147-A177-3AD203B41FA5}">
                      <a16:colId xmlns="" xmlns:a16="http://schemas.microsoft.com/office/drawing/2014/main" val="2486107174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1327137885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1378150358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1699472450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3607107374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4255860854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2026496744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2108027804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2243914614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1071421697"/>
                    </a:ext>
                  </a:extLst>
                </a:gridCol>
                <a:gridCol w="1924477">
                  <a:extLst>
                    <a:ext uri="{9D8B030D-6E8A-4147-A177-3AD203B41FA5}">
                      <a16:colId xmlns="" xmlns:a16="http://schemas.microsoft.com/office/drawing/2014/main" val="3711113495"/>
                    </a:ext>
                  </a:extLst>
                </a:gridCol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9831103"/>
                  </a:ext>
                </a:extLst>
              </a:tr>
              <a:tr h="1355813"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9664225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="" xmlns:a16="http://schemas.microsoft.com/office/drawing/2014/main" id="{58FA3512-4C29-DBE2-65B8-FF44FCF26303}"/>
              </a:ext>
            </a:extLst>
          </p:cNvPr>
          <p:cNvSpPr txBox="1"/>
          <p:nvPr/>
        </p:nvSpPr>
        <p:spPr>
          <a:xfrm>
            <a:off x="1607375" y="6622038"/>
            <a:ext cx="32316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b="1"/>
              <a:t>tra.2014.mouse.5x.table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902968" y="9043008"/>
            <a:ext cx="338874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War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hier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nicht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mal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was?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Embyonic</a:t>
            </a:r>
            <a:r>
              <a:rPr lang="en-US" dirty="0" smtClean="0"/>
              <a:t> Development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 hat ne </a:t>
            </a:r>
            <a:r>
              <a:rPr lang="en-US" dirty="0" err="1" smtClean="0"/>
              <a:t>Grafik</a:t>
            </a:r>
            <a:endParaRPr lang="en-US" dirty="0"/>
          </a:p>
        </p:txBody>
      </p:sp>
      <p:pic>
        <p:nvPicPr>
          <p:cNvPr id="1026" name="Picture 2" descr="https://lh3.googleusercontent.com/pQ_Qj8n-1mpO83jj3ZGFHE7oYjQiQBobAo4PMOHDwHaUcuBrhbFmTRJf-xn-wLQhVvQRmMRJQv_SfMY2A85ucxI8DWsP1NoMF83fRxQzhzigmXkdiyRxADBJRCCEsPvW1YxWLNcOML-34Cw62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78" b="78650"/>
          <a:stretch/>
        </p:blipFill>
        <p:spPr bwMode="auto">
          <a:xfrm>
            <a:off x="13848184" y="3113584"/>
            <a:ext cx="9145016" cy="680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5288344" y="9609179"/>
            <a:ext cx="583653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Aus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dem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Paper,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aber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wir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finden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besseres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Structure of the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="" xmlns:a16="http://schemas.microsoft.com/office/drawing/2014/main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="" xmlns:a16="http://schemas.microsoft.com/office/drawing/2014/main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9" name="Week 1">
            <a:extLst>
              <a:ext uri="{FF2B5EF4-FFF2-40B4-BE49-F238E27FC236}">
                <a16:creationId xmlns="" xmlns:a16="http://schemas.microsoft.com/office/drawing/2014/main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="" xmlns:a16="http://schemas.microsoft.com/office/drawing/2014/main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="" xmlns:a16="http://schemas.microsoft.com/office/drawing/2014/main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="" xmlns:a16="http://schemas.microsoft.com/office/drawing/2014/main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="" xmlns:a16="http://schemas.microsoft.com/office/drawing/2014/main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="" xmlns:a16="http://schemas.microsoft.com/office/drawing/2014/main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="" xmlns:a16="http://schemas.microsoft.com/office/drawing/2014/main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="" xmlns:a16="http://schemas.microsoft.com/office/drawing/2014/main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="" xmlns:a16="http://schemas.microsoft.com/office/drawing/2014/main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="" xmlns:a16="http://schemas.microsoft.com/office/drawing/2014/main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="" xmlns:a16="http://schemas.microsoft.com/office/drawing/2014/main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="" xmlns:a16="http://schemas.microsoft.com/office/drawing/2014/main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="" xmlns:a16="http://schemas.microsoft.com/office/drawing/2014/main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="" xmlns:a16="http://schemas.microsoft.com/office/drawing/2014/main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=""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4" name="Week 1">
            <a:extLst>
              <a:ext uri="{FF2B5EF4-FFF2-40B4-BE49-F238E27FC236}">
                <a16:creationId xmlns=""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E16.5</a:t>
            </a:r>
            <a:endParaRPr/>
          </a:p>
        </p:txBody>
      </p:sp>
      <p:sp>
        <p:nvSpPr>
          <p:cNvPr id="26" name="Textfeld 25">
            <a:extLst>
              <a:ext uri="{FF2B5EF4-FFF2-40B4-BE49-F238E27FC236}">
                <a16:creationId xmlns="" xmlns:a16="http://schemas.microsoft.com/office/drawing/2014/main" id="{95692A16-40BB-0775-CACA-92A513F9E725}"/>
              </a:ext>
            </a:extLst>
          </p:cNvPr>
          <p:cNvSpPr txBox="1"/>
          <p:nvPr/>
        </p:nvSpPr>
        <p:spPr>
          <a:xfrm>
            <a:off x="16440472" y="3641263"/>
            <a:ext cx="572753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4800"/>
              <a:t>Days after mating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0.5 -&gt; Morning after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="" xmlns:a16="http://schemas.microsoft.com/office/drawing/2014/main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="" xmlns:a16="http://schemas.microsoft.com/office/drawing/2014/main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Microsoft Office PowerPoint</Application>
  <PresentationFormat>Benutzerdefiniert</PresentationFormat>
  <Paragraphs>174</Paragraphs>
  <Slides>25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31_ColorGradientLight</vt:lpstr>
      <vt:lpstr>Project Proposal</vt:lpstr>
      <vt:lpstr>Structure</vt:lpstr>
      <vt:lpstr>TRAs</vt:lpstr>
      <vt:lpstr>TRA-gene table</vt:lpstr>
      <vt:lpstr>Embyonic Development</vt:lpstr>
      <vt:lpstr>Dataset</vt:lpstr>
      <vt:lpstr>Structure of the data</vt:lpstr>
      <vt:lpstr>QC - Single Chip Control</vt:lpstr>
      <vt:lpstr>QC - Normalization</vt:lpstr>
      <vt:lpstr>QC – RNA Dagradation </vt:lpstr>
      <vt:lpstr>QC – Scatter Plot</vt:lpstr>
      <vt:lpstr>PowerPoint-Präsentation</vt:lpstr>
      <vt:lpstr>Chemokines</vt:lpstr>
      <vt:lpstr>Paper vorstellen/Biologischer Background</vt:lpstr>
      <vt:lpstr>Verknüpfung von Datenset und Biologie</vt:lpstr>
      <vt:lpstr>Microarrays</vt:lpstr>
      <vt:lpstr>PowerPoint-Präsentation</vt:lpstr>
      <vt:lpstr>Methods</vt:lpstr>
      <vt:lpstr>PowerPoint-Präsentation</vt:lpstr>
      <vt:lpstr>Chipwise Quality Control</vt:lpstr>
      <vt:lpstr>“Hypothese”/Our main ambition</vt:lpstr>
      <vt:lpstr>Exploratory Dataanalysis</vt:lpstr>
      <vt:lpstr>What have we done until now?</vt:lpstr>
      <vt:lpstr>Timeline</vt:lpstr>
      <vt:lpstr>Literature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21</cp:revision>
  <dcterms:modified xsi:type="dcterms:W3CDTF">2022-05-18T08:12:38Z</dcterms:modified>
</cp:coreProperties>
</file>